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82" r:id="rId5"/>
    <p:sldId id="259" r:id="rId6"/>
    <p:sldId id="260" r:id="rId7"/>
    <p:sldId id="283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6" r:id="rId22"/>
    <p:sldId id="274" r:id="rId23"/>
    <p:sldId id="275" r:id="rId24"/>
    <p:sldId id="280" r:id="rId25"/>
    <p:sldId id="281" r:id="rId26"/>
  </p:sldIdLst>
  <p:sldSz cx="18288000" cy="10287000"/>
  <p:notesSz cx="6858000" cy="9144000"/>
  <p:embeddedFontLst>
    <p:embeddedFont>
      <p:font typeface="Montserrat" panose="00000500000000000000" pitchFamily="2" charset="0"/>
      <p:regular r:id="rId28"/>
    </p:embeddedFont>
    <p:embeddedFont>
      <p:font typeface="Montserrat Bold" panose="00000800000000000000" charset="0"/>
      <p:regular r:id="rId29"/>
    </p:embeddedFont>
    <p:embeddedFont>
      <p:font typeface="Montserrat Heavy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7190" autoAdjust="0"/>
  </p:normalViewPr>
  <p:slideViewPr>
    <p:cSldViewPr>
      <p:cViewPr varScale="1">
        <p:scale>
          <a:sx n="37" d="100"/>
          <a:sy n="37" d="100"/>
        </p:scale>
        <p:origin x="171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7961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1.sv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1.sv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1.sv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8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Relationship Id="rId14" Type="http://schemas.openxmlformats.org/officeDocument/2006/relationships/hyperlink" Target="https://mettisglobal.news/bad-loans-surge-rs71bn-in-2023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Relationship Id="rId14" Type="http://schemas.openxmlformats.org/officeDocument/2006/relationships/image" Target="../media/image3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3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1.svg"/><Relationship Id="rId9" Type="http://schemas.openxmlformats.org/officeDocument/2006/relationships/image" Target="../media/image8.png"/><Relationship Id="rId14" Type="http://schemas.openxmlformats.org/officeDocument/2006/relationships/image" Target="../media/image3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svg"/><Relationship Id="rId7" Type="http://schemas.openxmlformats.org/officeDocument/2006/relationships/image" Target="../media/image5.svg"/><Relationship Id="rId12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svg"/><Relationship Id="rId7" Type="http://schemas.openxmlformats.org/officeDocument/2006/relationships/image" Target="../media/image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Relationship Id="rId14" Type="http://schemas.openxmlformats.org/officeDocument/2006/relationships/hyperlink" Target="https://www.kaggle.com/datasets/nikhil1e9/loan-default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7.png"/><Relationship Id="rId3" Type="http://schemas.openxmlformats.org/officeDocument/2006/relationships/image" Target="../media/image11.svg"/><Relationship Id="rId7" Type="http://schemas.openxmlformats.org/officeDocument/2006/relationships/image" Target="../media/image5.svg"/><Relationship Id="rId12" Type="http://schemas.openxmlformats.org/officeDocument/2006/relationships/hyperlink" Target="https://www.kaggle.com/datasets/nikhil1e9/loan-defaul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svg"/><Relationship Id="rId7" Type="http://schemas.openxmlformats.org/officeDocument/2006/relationships/image" Target="../media/image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1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0" r="-10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057400"/>
            <a:ext cx="13925222" cy="3086100"/>
            <a:chOff x="0" y="0"/>
            <a:chExt cx="3667548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67548" cy="812800"/>
            </a:xfrm>
            <a:custGeom>
              <a:avLst/>
              <a:gdLst/>
              <a:ahLst/>
              <a:cxnLst/>
              <a:rect l="l" t="t" r="r" b="b"/>
              <a:pathLst>
                <a:path w="3667548" h="812800">
                  <a:moveTo>
                    <a:pt x="0" y="0"/>
                  </a:moveTo>
                  <a:lnTo>
                    <a:pt x="3667548" y="0"/>
                  </a:lnTo>
                  <a:lnTo>
                    <a:pt x="366754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3E4EF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67548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710189" y="5412098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0" y="0"/>
                </a:lnTo>
                <a:lnTo>
                  <a:pt x="3061970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52500" y="1994814"/>
            <a:ext cx="12573000" cy="2172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35"/>
              </a:lnSpc>
            </a:pPr>
            <a:r>
              <a:rPr lang="en-US" sz="12667" b="1">
                <a:solidFill>
                  <a:srgbClr val="1C1C1C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Loan Default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9999" y="4211010"/>
            <a:ext cx="9933039" cy="405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2419" b="1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INSIDE LOAN DEFAULTS: RISK, PATTERNS, AND INSIGHTS</a:t>
            </a:r>
          </a:p>
        </p:txBody>
      </p:sp>
      <p:sp>
        <p:nvSpPr>
          <p:cNvPr id="9" name="Freeform 9"/>
          <p:cNvSpPr/>
          <p:nvPr/>
        </p:nvSpPr>
        <p:spPr>
          <a:xfrm>
            <a:off x="17514748" y="9347379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009796" y="9347379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505878" y="9347379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8468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8707" y="1208326"/>
            <a:ext cx="11090587" cy="6578240"/>
          </a:xfrm>
          <a:custGeom>
            <a:avLst/>
            <a:gdLst/>
            <a:ahLst/>
            <a:cxnLst/>
            <a:rect l="l" t="t" r="r" b="b"/>
            <a:pathLst>
              <a:path w="11090587" h="6578240">
                <a:moveTo>
                  <a:pt x="0" y="0"/>
                </a:moveTo>
                <a:lnTo>
                  <a:pt x="11090586" y="0"/>
                </a:lnTo>
                <a:lnTo>
                  <a:pt x="11090586" y="6578240"/>
                </a:lnTo>
                <a:lnTo>
                  <a:pt x="0" y="65782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824" t="-2266" r="-787" b="-181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19599" y="8279660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“Longer repayment, higher risk”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Defaults increase for longer loan terms, peaking near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60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months.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7561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30193" y="1384968"/>
            <a:ext cx="10687368" cy="6397368"/>
          </a:xfrm>
          <a:custGeom>
            <a:avLst/>
            <a:gdLst/>
            <a:ahLst/>
            <a:cxnLst/>
            <a:rect l="l" t="t" r="r" b="b"/>
            <a:pathLst>
              <a:path w="10687368" h="6397368">
                <a:moveTo>
                  <a:pt x="0" y="0"/>
                </a:moveTo>
                <a:lnTo>
                  <a:pt x="10687368" y="0"/>
                </a:lnTo>
                <a:lnTo>
                  <a:pt x="10687368" y="6397368"/>
                </a:lnTo>
                <a:lnTo>
                  <a:pt x="0" y="63973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496" t="-1934" r="-1266" b="-285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05681" y="8442923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“Bigger loans, bigger risk”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Defaults rise sharply for larger loans, reaching nearly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28%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for loans above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200K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8468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29441" y="1384968"/>
            <a:ext cx="11229119" cy="6794089"/>
          </a:xfrm>
          <a:custGeom>
            <a:avLst/>
            <a:gdLst/>
            <a:ahLst/>
            <a:cxnLst/>
            <a:rect l="l" t="t" r="r" b="b"/>
            <a:pathLst>
              <a:path w="11229119" h="6794089">
                <a:moveTo>
                  <a:pt x="0" y="0"/>
                </a:moveTo>
                <a:lnTo>
                  <a:pt x="11229118" y="0"/>
                </a:lnTo>
                <a:lnTo>
                  <a:pt x="11229118" y="6794088"/>
                </a:lnTo>
                <a:lnTo>
                  <a:pt x="0" y="67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923" t="-1237" r="-572" b="-65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05681" y="8442923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“Younger borrowers default more”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People under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35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default most, while older adults rarely miss payments.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7561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66488" y="1384968"/>
            <a:ext cx="11155024" cy="6640520"/>
          </a:xfrm>
          <a:custGeom>
            <a:avLst/>
            <a:gdLst/>
            <a:ahLst/>
            <a:cxnLst/>
            <a:rect l="l" t="t" r="r" b="b"/>
            <a:pathLst>
              <a:path w="11155024" h="6640520">
                <a:moveTo>
                  <a:pt x="0" y="0"/>
                </a:moveTo>
                <a:lnTo>
                  <a:pt x="11155024" y="0"/>
                </a:lnTo>
                <a:lnTo>
                  <a:pt x="11155024" y="6640520"/>
                </a:lnTo>
                <a:lnTo>
                  <a:pt x="0" y="66405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797" t="-1554" r="-1625" b="-186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67191" y="8300532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“Full-time workers default less”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Unemployed borrowers default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44%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more than full-time employees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8468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87421" y="1643158"/>
            <a:ext cx="10913157" cy="6447543"/>
          </a:xfrm>
          <a:custGeom>
            <a:avLst/>
            <a:gdLst/>
            <a:ahLst/>
            <a:cxnLst/>
            <a:rect l="l" t="t" r="r" b="b"/>
            <a:pathLst>
              <a:path w="10913157" h="6447543">
                <a:moveTo>
                  <a:pt x="0" y="0"/>
                </a:moveTo>
                <a:lnTo>
                  <a:pt x="10913158" y="0"/>
                </a:lnTo>
                <a:lnTo>
                  <a:pt x="10913158" y="6447543"/>
                </a:lnTo>
                <a:lnTo>
                  <a:pt x="0" y="64475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769" t="-1608" r="-1240" b="-116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05681" y="8442923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“Short-term jobs, higher risk”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Defaults are highest among borrowers with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1–3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years of work experience.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7561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16318" y="1384968"/>
            <a:ext cx="11140259" cy="6524900"/>
          </a:xfrm>
          <a:custGeom>
            <a:avLst/>
            <a:gdLst/>
            <a:ahLst/>
            <a:cxnLst/>
            <a:rect l="l" t="t" r="r" b="b"/>
            <a:pathLst>
              <a:path w="11140259" h="6524900">
                <a:moveTo>
                  <a:pt x="0" y="0"/>
                </a:moveTo>
                <a:lnTo>
                  <a:pt x="11140258" y="0"/>
                </a:lnTo>
                <a:lnTo>
                  <a:pt x="11140258" y="6524900"/>
                </a:lnTo>
                <a:lnTo>
                  <a:pt x="0" y="65249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43" t="-1662" r="-1245" b="-291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05681" y="8442923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“Lower income, higher default chance”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Borrowers earning between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30K–60K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show the highest default rate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24.4%.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8468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883436" y="1211214"/>
            <a:ext cx="10580528" cy="6261424"/>
          </a:xfrm>
          <a:custGeom>
            <a:avLst/>
            <a:gdLst/>
            <a:ahLst/>
            <a:cxnLst/>
            <a:rect l="l" t="t" r="r" b="b"/>
            <a:pathLst>
              <a:path w="10580528" h="6261424">
                <a:moveTo>
                  <a:pt x="0" y="0"/>
                </a:moveTo>
                <a:lnTo>
                  <a:pt x="10580528" y="0"/>
                </a:lnTo>
                <a:lnTo>
                  <a:pt x="10580528" y="6261424"/>
                </a:lnTo>
                <a:lnTo>
                  <a:pt x="0" y="626142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512" t="-1566" r="-624" b="-267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96891" y="8310880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“Higher education, better repayment”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High school-educated borrowers default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28%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, which is about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23%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higher than PhD holders.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7561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54321" y="1471458"/>
            <a:ext cx="10673415" cy="6428871"/>
          </a:xfrm>
          <a:custGeom>
            <a:avLst/>
            <a:gdLst/>
            <a:ahLst/>
            <a:cxnLst/>
            <a:rect l="l" t="t" r="r" b="b"/>
            <a:pathLst>
              <a:path w="10673415" h="6428871">
                <a:moveTo>
                  <a:pt x="0" y="0"/>
                </a:moveTo>
                <a:lnTo>
                  <a:pt x="10673415" y="0"/>
                </a:lnTo>
                <a:lnTo>
                  <a:pt x="10673415" y="6428871"/>
                </a:lnTo>
                <a:lnTo>
                  <a:pt x="0" y="64288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992" t="-1345" r="-1396" b="-123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8712" y="8255936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“Married borrowers repay better”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Divorced individuals default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20% 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more than married ones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8468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46886" y="1483660"/>
            <a:ext cx="10742219" cy="6488797"/>
          </a:xfrm>
          <a:custGeom>
            <a:avLst/>
            <a:gdLst/>
            <a:ahLst/>
            <a:cxnLst/>
            <a:rect l="l" t="t" r="r" b="b"/>
            <a:pathLst>
              <a:path w="10742219" h="6488797">
                <a:moveTo>
                  <a:pt x="0" y="0"/>
                </a:moveTo>
                <a:lnTo>
                  <a:pt x="10742218" y="0"/>
                </a:lnTo>
                <a:lnTo>
                  <a:pt x="10742218" y="6488797"/>
                </a:lnTo>
                <a:lnTo>
                  <a:pt x="0" y="648879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642" t="-1520" r="-1259" b="-127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19599" y="8336810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“No dependents, higher default”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People without dependents make up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55%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of all defaulters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7561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41776" y="1486318"/>
            <a:ext cx="10505288" cy="6165632"/>
          </a:xfrm>
          <a:custGeom>
            <a:avLst/>
            <a:gdLst/>
            <a:ahLst/>
            <a:cxnLst/>
            <a:rect l="l" t="t" r="r" b="b"/>
            <a:pathLst>
              <a:path w="10505288" h="6165632">
                <a:moveTo>
                  <a:pt x="0" y="0"/>
                </a:moveTo>
                <a:lnTo>
                  <a:pt x="10505288" y="0"/>
                </a:lnTo>
                <a:lnTo>
                  <a:pt x="10505288" y="6165632"/>
                </a:lnTo>
                <a:lnTo>
                  <a:pt x="0" y="61656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038" t="-1643" r="-780" b="-318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05681" y="8442923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“Mortgage holders manage money better”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Those with mortgages default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47%,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vs.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53%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without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8468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61168" y="6219969"/>
            <a:ext cx="8847536" cy="1755119"/>
            <a:chOff x="0" y="0"/>
            <a:chExt cx="3680031" cy="7300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0031" cy="730021"/>
            </a:xfrm>
            <a:custGeom>
              <a:avLst/>
              <a:gdLst/>
              <a:ahLst/>
              <a:cxnLst/>
              <a:rect l="l" t="t" r="r" b="b"/>
              <a:pathLst>
                <a:path w="3680031" h="730021">
                  <a:moveTo>
                    <a:pt x="3476831" y="0"/>
                  </a:moveTo>
                  <a:cubicBezTo>
                    <a:pt x="3589055" y="0"/>
                    <a:pt x="3680031" y="163421"/>
                    <a:pt x="3680031" y="365011"/>
                  </a:cubicBezTo>
                  <a:cubicBezTo>
                    <a:pt x="3680031" y="566601"/>
                    <a:pt x="3589055" y="730021"/>
                    <a:pt x="3476831" y="730021"/>
                  </a:cubicBezTo>
                  <a:lnTo>
                    <a:pt x="203200" y="730021"/>
                  </a:lnTo>
                  <a:cubicBezTo>
                    <a:pt x="90976" y="730021"/>
                    <a:pt x="0" y="566601"/>
                    <a:pt x="0" y="365011"/>
                  </a:cubicBezTo>
                  <a:cubicBezTo>
                    <a:pt x="0" y="16342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3E4EF">
                <a:alpha val="87843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680031" cy="749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61168" y="3702850"/>
            <a:ext cx="8847536" cy="1755119"/>
            <a:chOff x="0" y="0"/>
            <a:chExt cx="3680031" cy="7300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80031" cy="730021"/>
            </a:xfrm>
            <a:custGeom>
              <a:avLst/>
              <a:gdLst/>
              <a:ahLst/>
              <a:cxnLst/>
              <a:rect l="l" t="t" r="r" b="b"/>
              <a:pathLst>
                <a:path w="3680031" h="730021">
                  <a:moveTo>
                    <a:pt x="3476831" y="0"/>
                  </a:moveTo>
                  <a:cubicBezTo>
                    <a:pt x="3589055" y="0"/>
                    <a:pt x="3680031" y="163421"/>
                    <a:pt x="3680031" y="365011"/>
                  </a:cubicBezTo>
                  <a:cubicBezTo>
                    <a:pt x="3680031" y="566601"/>
                    <a:pt x="3589055" y="730021"/>
                    <a:pt x="3476831" y="730021"/>
                  </a:cubicBezTo>
                  <a:lnTo>
                    <a:pt x="203200" y="730021"/>
                  </a:lnTo>
                  <a:cubicBezTo>
                    <a:pt x="90976" y="730021"/>
                    <a:pt x="0" y="566601"/>
                    <a:pt x="0" y="365011"/>
                  </a:cubicBezTo>
                  <a:cubicBezTo>
                    <a:pt x="0" y="16342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3E4EF">
                <a:alpha val="87843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680031" cy="749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7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748820" y="3723534"/>
            <a:ext cx="7230712" cy="4992871"/>
          </a:xfrm>
          <a:custGeom>
            <a:avLst/>
            <a:gdLst/>
            <a:ahLst/>
            <a:cxnLst/>
            <a:rect l="l" t="t" r="r" b="b"/>
            <a:pathLst>
              <a:path w="7230712" h="4992871">
                <a:moveTo>
                  <a:pt x="0" y="0"/>
                </a:moveTo>
                <a:lnTo>
                  <a:pt x="7230712" y="0"/>
                </a:lnTo>
                <a:lnTo>
                  <a:pt x="7230712" y="4992871"/>
                </a:lnTo>
                <a:lnTo>
                  <a:pt x="0" y="49928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65426" y="6465991"/>
            <a:ext cx="8039018" cy="123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43"/>
              </a:lnSpc>
            </a:pP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In 2023, Pakistani banks lost nearly</a:t>
            </a:r>
            <a:r>
              <a:rPr lang="en-US" sz="2199" b="1" spc="129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Rs 995 billion</a:t>
            </a: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, or roughly </a:t>
            </a:r>
            <a:r>
              <a:rPr lang="en-US" sz="2199" b="1" spc="129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$3.5 billion,</a:t>
            </a: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not by fraud but by everyday borrowers who couldn’t repay.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4968" y="2092837"/>
            <a:ext cx="6690534" cy="84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Did You Know?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1168" y="9580455"/>
            <a:ext cx="9300439" cy="287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32"/>
              </a:lnSpc>
            </a:pPr>
            <a:r>
              <a:rPr lang="en-US" sz="1600" b="1" spc="94" dirty="0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Sources:</a:t>
            </a:r>
            <a:r>
              <a:rPr lang="en-US" sz="1600" spc="94" dirty="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u="sng" spc="94" dirty="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  <a:hlinkClick r:id="rId14" tooltip="https://mettisglobal.news/bad-loans-surge-rs71bn-in-2023"/>
              </a:rPr>
              <a:t>https://mettisglobal.news/bad-loans-surge-rs71bn-in-2023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65426" y="3929656"/>
            <a:ext cx="8039018" cy="123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43"/>
              </a:lnSpc>
            </a:pP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Every year, thousands borrow to buy homes, cars, or study. But when repayments stop, banks suffer losses, and the economy slows down.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8468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41776" y="1486318"/>
            <a:ext cx="10410432" cy="6165632"/>
          </a:xfrm>
          <a:custGeom>
            <a:avLst/>
            <a:gdLst/>
            <a:ahLst/>
            <a:cxnLst/>
            <a:rect l="l" t="t" r="r" b="b"/>
            <a:pathLst>
              <a:path w="10410432" h="6165632">
                <a:moveTo>
                  <a:pt x="0" y="0"/>
                </a:moveTo>
                <a:lnTo>
                  <a:pt x="10410432" y="0"/>
                </a:lnTo>
                <a:lnTo>
                  <a:pt x="10410432" y="6165632"/>
                </a:lnTo>
                <a:lnTo>
                  <a:pt x="0" y="61656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026" t="-1643" r="-968" b="-227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05681" y="8442923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“Co-signers lower default risk”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Loans with a co-signer default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44%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, lower than solo borrowers.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952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13015" y="2396932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0" y="0"/>
                </a:lnTo>
                <a:lnTo>
                  <a:pt x="3061970" y="373003"/>
                </a:lnTo>
                <a:lnTo>
                  <a:pt x="0" y="3730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7216" y="4318955"/>
            <a:ext cx="16509822" cy="2022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360"/>
              </a:lnSpc>
            </a:pPr>
            <a:r>
              <a:rPr lang="en-US" sz="11000" b="1" dirty="0">
                <a:solidFill>
                  <a:srgbClr val="3E6F9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Finding &amp; Suggestions </a:t>
            </a:r>
          </a:p>
        </p:txBody>
      </p:sp>
      <p:sp>
        <p:nvSpPr>
          <p:cNvPr id="8" name="Freeform 8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3A4C80B0-D24E-A4BF-1A8F-F9543D7B3867}"/>
              </a:ext>
            </a:extLst>
          </p:cNvPr>
          <p:cNvSpPr/>
          <p:nvPr/>
        </p:nvSpPr>
        <p:spPr>
          <a:xfrm>
            <a:off x="7613015" y="7890068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0" y="0"/>
                </a:lnTo>
                <a:lnTo>
                  <a:pt x="3061970" y="373003"/>
                </a:lnTo>
                <a:lnTo>
                  <a:pt x="0" y="3730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7561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87524" y="3615866"/>
            <a:ext cx="15384332" cy="5006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343"/>
              </a:lnSpc>
              <a:buFont typeface="Arial"/>
              <a:buChar char="•"/>
            </a:pP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Borrowers under 50 and those without dependents are more likely to default on their loans.</a:t>
            </a:r>
          </a:p>
          <a:p>
            <a:pPr marL="474979" lvl="1" indent="-237490" algn="just">
              <a:lnSpc>
                <a:spcPts val="3343"/>
              </a:lnSpc>
              <a:buFont typeface="Arial"/>
              <a:buChar char="•"/>
            </a:pP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Defaults increase with more credit lines, showing higher risk among borrowers managing multiple accounts.</a:t>
            </a:r>
          </a:p>
          <a:p>
            <a:pPr marL="474979" lvl="1" indent="-237490" algn="just">
              <a:lnSpc>
                <a:spcPts val="3343"/>
              </a:lnSpc>
              <a:buFont typeface="Arial"/>
              <a:buChar char="•"/>
            </a:pP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Business and Auto loans have the highest default rates, while Home loans remain the most stable.</a:t>
            </a:r>
          </a:p>
          <a:p>
            <a:pPr marL="474979" lvl="1" indent="-237490" algn="just">
              <a:lnSpc>
                <a:spcPts val="3343"/>
              </a:lnSpc>
              <a:buFont typeface="Arial"/>
              <a:buChar char="•"/>
            </a:pP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Divorced and unemployed borrowers face the greatest repayment risk, while married and full-time workers are more reliable.</a:t>
            </a:r>
          </a:p>
          <a:p>
            <a:pPr marL="474979" lvl="1" indent="-237490" algn="just">
              <a:lnSpc>
                <a:spcPts val="3343"/>
              </a:lnSpc>
              <a:buFont typeface="Arial"/>
              <a:buChar char="•"/>
            </a:pP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High school–educated borrowers show higher defaults than those with advanced education, highlighting the link between education and financial responsibility.</a:t>
            </a:r>
          </a:p>
          <a:p>
            <a:pPr marL="474979" lvl="1" indent="-237490" algn="just">
              <a:lnSpc>
                <a:spcPts val="3343"/>
              </a:lnSpc>
              <a:buFont typeface="Arial"/>
              <a:buChar char="•"/>
            </a:pP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Lower-income borrowers (30K–60K) default most often, while higher earners (above 120K) default least.</a:t>
            </a:r>
          </a:p>
          <a:p>
            <a:pPr algn="just">
              <a:lnSpc>
                <a:spcPts val="3343"/>
              </a:lnSpc>
            </a:pPr>
            <a:endParaRPr lang="en-US" sz="2199" spc="129">
              <a:solidFill>
                <a:srgbClr val="1C1C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208930" y="2168598"/>
            <a:ext cx="738397" cy="810312"/>
          </a:xfrm>
          <a:custGeom>
            <a:avLst/>
            <a:gdLst/>
            <a:ahLst/>
            <a:cxnLst/>
            <a:rect l="l" t="t" r="r" b="b"/>
            <a:pathLst>
              <a:path w="738397" h="810312">
                <a:moveTo>
                  <a:pt x="0" y="0"/>
                </a:moveTo>
                <a:lnTo>
                  <a:pt x="738397" y="0"/>
                </a:lnTo>
                <a:lnTo>
                  <a:pt x="738397" y="810312"/>
                </a:lnTo>
                <a:lnTo>
                  <a:pt x="0" y="8103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77999" y="2455057"/>
            <a:ext cx="6179908" cy="84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We Found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8468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84968" y="3702167"/>
            <a:ext cx="15384332" cy="463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739"/>
              </a:lnSpc>
              <a:buFont typeface="Arial"/>
              <a:buChar char="•"/>
            </a:pPr>
            <a:r>
              <a:rPr lang="en-US" sz="2199" spc="129" dirty="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Tighten screening for high-risk applicants, especially younger borrowers and those without dependents.</a:t>
            </a:r>
          </a:p>
          <a:p>
            <a:pPr marL="474979" lvl="1" indent="-237490" algn="just">
              <a:lnSpc>
                <a:spcPts val="3739"/>
              </a:lnSpc>
              <a:buFont typeface="Arial"/>
              <a:buChar char="•"/>
            </a:pPr>
            <a:r>
              <a:rPr lang="en-US" sz="2199" spc="129" dirty="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Monitor customers with multiple credit lines and offer guidance to manage their debts better.</a:t>
            </a:r>
          </a:p>
          <a:p>
            <a:pPr marL="474979" lvl="1" indent="-237490" algn="just">
              <a:lnSpc>
                <a:spcPts val="3739"/>
              </a:lnSpc>
              <a:buFont typeface="Arial"/>
              <a:buChar char="•"/>
            </a:pPr>
            <a:r>
              <a:rPr lang="en-US" sz="2199" spc="129" dirty="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Apply stricter loan approval rules or higher interest buffers for Business and Auto loans, while keeping Home loans customer-friendly.</a:t>
            </a:r>
          </a:p>
          <a:p>
            <a:pPr marL="474979" lvl="1" indent="-237490" algn="just">
              <a:lnSpc>
                <a:spcPts val="3739"/>
              </a:lnSpc>
              <a:buFont typeface="Arial"/>
              <a:buChar char="•"/>
            </a:pPr>
            <a:r>
              <a:rPr lang="en-US" sz="2199" spc="129" dirty="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Track divorced and unemployed clients closely and provide repayment support options to reduce defaults.</a:t>
            </a:r>
          </a:p>
          <a:p>
            <a:pPr marL="474979" lvl="1" indent="-237490" algn="just">
              <a:lnSpc>
                <a:spcPts val="3739"/>
              </a:lnSpc>
              <a:buFont typeface="Arial"/>
              <a:buChar char="•"/>
            </a:pPr>
            <a:r>
              <a:rPr lang="en-US" sz="2199" spc="129" dirty="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Promote financial awareness programs for low-income or less-educated customers to improve repayment behavior.</a:t>
            </a:r>
          </a:p>
          <a:p>
            <a:pPr algn="just">
              <a:lnSpc>
                <a:spcPts val="3739"/>
              </a:lnSpc>
            </a:pPr>
            <a:endParaRPr lang="en-US" sz="2199" spc="129" dirty="0">
              <a:solidFill>
                <a:srgbClr val="1C1C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0367729" y="1838200"/>
            <a:ext cx="1120861" cy="1063416"/>
          </a:xfrm>
          <a:custGeom>
            <a:avLst/>
            <a:gdLst/>
            <a:ahLst/>
            <a:cxnLst/>
            <a:rect l="l" t="t" r="r" b="b"/>
            <a:pathLst>
              <a:path w="1120861" h="1063416">
                <a:moveTo>
                  <a:pt x="0" y="0"/>
                </a:moveTo>
                <a:lnTo>
                  <a:pt x="1120861" y="0"/>
                </a:lnTo>
                <a:lnTo>
                  <a:pt x="1120861" y="1063416"/>
                </a:lnTo>
                <a:lnTo>
                  <a:pt x="0" y="10634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84968" y="2341333"/>
            <a:ext cx="8651688" cy="84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Banks Should Do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952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13015" y="2396932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0" y="0"/>
                </a:lnTo>
                <a:lnTo>
                  <a:pt x="3061970" y="373003"/>
                </a:lnTo>
                <a:lnTo>
                  <a:pt x="0" y="373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73070" y="3234492"/>
            <a:ext cx="3586230" cy="5225836"/>
          </a:xfrm>
          <a:custGeom>
            <a:avLst/>
            <a:gdLst/>
            <a:ahLst/>
            <a:cxnLst/>
            <a:rect l="l" t="t" r="r" b="b"/>
            <a:pathLst>
              <a:path w="3586230" h="5225836">
                <a:moveTo>
                  <a:pt x="0" y="0"/>
                </a:moveTo>
                <a:lnTo>
                  <a:pt x="3586230" y="0"/>
                </a:lnTo>
                <a:lnTo>
                  <a:pt x="3586230" y="5225836"/>
                </a:lnTo>
                <a:lnTo>
                  <a:pt x="0" y="52258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4446813"/>
            <a:ext cx="12062354" cy="2113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60"/>
              </a:lnSpc>
            </a:pPr>
            <a:r>
              <a:rPr lang="en-US" sz="12400" b="1">
                <a:solidFill>
                  <a:srgbClr val="3E6F9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Any Questions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849225" y="3314700"/>
            <a:ext cx="7315200" cy="3657600"/>
          </a:xfrm>
          <a:custGeom>
            <a:avLst/>
            <a:gdLst/>
            <a:ahLst/>
            <a:cxnLst/>
            <a:rect l="l" t="t" r="r" b="b"/>
            <a:pathLst>
              <a:path w="7315200" h="36576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69962" y="3664580"/>
            <a:ext cx="10732554" cy="222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9"/>
              </a:lnSpc>
            </a:pPr>
            <a:r>
              <a:rPr lang="en-US" sz="12999" b="1">
                <a:solidFill>
                  <a:srgbClr val="3E6F9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0" y="5887038"/>
            <a:ext cx="4399962" cy="4399962"/>
          </a:xfrm>
          <a:custGeom>
            <a:avLst/>
            <a:gdLst/>
            <a:ahLst/>
            <a:cxnLst/>
            <a:rect l="l" t="t" r="r" b="b"/>
            <a:pathLst>
              <a:path w="4399962" h="4399962">
                <a:moveTo>
                  <a:pt x="4399962" y="0"/>
                </a:moveTo>
                <a:lnTo>
                  <a:pt x="0" y="0"/>
                </a:lnTo>
                <a:lnTo>
                  <a:pt x="0" y="4399962"/>
                </a:lnTo>
                <a:lnTo>
                  <a:pt x="4399962" y="4399962"/>
                </a:lnTo>
                <a:lnTo>
                  <a:pt x="43999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36239" y="5887038"/>
            <a:ext cx="4238684" cy="516349"/>
          </a:xfrm>
          <a:custGeom>
            <a:avLst/>
            <a:gdLst/>
            <a:ahLst/>
            <a:cxnLst/>
            <a:rect l="l" t="t" r="r" b="b"/>
            <a:pathLst>
              <a:path w="4238684" h="516349">
                <a:moveTo>
                  <a:pt x="0" y="0"/>
                </a:moveTo>
                <a:lnTo>
                  <a:pt x="4238684" y="0"/>
                </a:lnTo>
                <a:lnTo>
                  <a:pt x="4238684" y="516349"/>
                </a:lnTo>
                <a:lnTo>
                  <a:pt x="0" y="5163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7561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03976" y="2741360"/>
            <a:ext cx="4338091" cy="4524737"/>
          </a:xfrm>
          <a:custGeom>
            <a:avLst/>
            <a:gdLst/>
            <a:ahLst/>
            <a:cxnLst/>
            <a:rect l="l" t="t" r="r" b="b"/>
            <a:pathLst>
              <a:path w="4338091" h="4524737">
                <a:moveTo>
                  <a:pt x="0" y="0"/>
                </a:moveTo>
                <a:lnTo>
                  <a:pt x="4338091" y="0"/>
                </a:lnTo>
                <a:lnTo>
                  <a:pt x="4338091" y="4524737"/>
                </a:lnTo>
                <a:lnTo>
                  <a:pt x="0" y="45247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86715" y="2887650"/>
            <a:ext cx="12488596" cy="800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 b="1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Patterns Behind Loan Defaults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3840" y="4228615"/>
            <a:ext cx="13632553" cy="4127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spc="141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Banks lend money so people can buy cars, houses, or study.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spc="141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But not everyone pays it back on time....</a:t>
            </a:r>
          </a:p>
          <a:p>
            <a:pPr algn="just">
              <a:lnSpc>
                <a:spcPts val="4799"/>
              </a:lnSpc>
            </a:pPr>
            <a:endParaRPr lang="en-US" sz="2399" spc="141">
              <a:solidFill>
                <a:srgbClr val="1C1C1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spc="141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These people are called loan defaulters, meaning they failed to repay their loans as promised.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spc="141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Our project studies who is most likely to default and why, so banks can spot risks early and reduce future losses.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0394F-F02A-8E7C-6B4A-53F426FF0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3C7C3A9-23F6-44FB-9422-EAD55BE31614}"/>
              </a:ext>
            </a:extLst>
          </p:cNvPr>
          <p:cNvSpPr/>
          <p:nvPr/>
        </p:nvSpPr>
        <p:spPr>
          <a:xfrm flipH="1" flipV="1">
            <a:off x="952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BD04253-914B-C344-FE77-7ED715C12280}"/>
              </a:ext>
            </a:extLst>
          </p:cNvPr>
          <p:cNvSpPr/>
          <p:nvPr/>
        </p:nvSpPr>
        <p:spPr>
          <a:xfrm>
            <a:off x="7613015" y="2396932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0" y="0"/>
                </a:lnTo>
                <a:lnTo>
                  <a:pt x="3061970" y="373003"/>
                </a:lnTo>
                <a:lnTo>
                  <a:pt x="0" y="373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FD75621-E3F4-50ED-EEAF-29D41DB96A06}"/>
              </a:ext>
            </a:extLst>
          </p:cNvPr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DAD024C-FD01-10D0-7720-5E683E47BF2F}"/>
              </a:ext>
            </a:extLst>
          </p:cNvPr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7DA6FAC-283A-AF35-4649-84ED94925AD5}"/>
              </a:ext>
            </a:extLst>
          </p:cNvPr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7705632-7B3A-508A-96CF-261BECAAF9A6}"/>
              </a:ext>
            </a:extLst>
          </p:cNvPr>
          <p:cNvSpPr txBox="1"/>
          <p:nvPr/>
        </p:nvSpPr>
        <p:spPr>
          <a:xfrm>
            <a:off x="1549578" y="4086533"/>
            <a:ext cx="15323957" cy="2113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60"/>
              </a:lnSpc>
            </a:pPr>
            <a:r>
              <a:rPr lang="en-US" sz="12400" b="1" dirty="0">
                <a:solidFill>
                  <a:srgbClr val="3E6F9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Overview 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7DBA1D7-5EA5-DEE5-79FC-F010703A7AA7}"/>
              </a:ext>
            </a:extLst>
          </p:cNvPr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D1766BF3-2858-1864-C1A8-3847D87E5139}"/>
              </a:ext>
            </a:extLst>
          </p:cNvPr>
          <p:cNvSpPr/>
          <p:nvPr/>
        </p:nvSpPr>
        <p:spPr>
          <a:xfrm>
            <a:off x="7613015" y="7890068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0" y="0"/>
                </a:lnTo>
                <a:lnTo>
                  <a:pt x="3061970" y="373003"/>
                </a:lnTo>
                <a:lnTo>
                  <a:pt x="0" y="373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51855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8468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708356" y="3586704"/>
            <a:ext cx="7859582" cy="711399"/>
            <a:chOff x="0" y="0"/>
            <a:chExt cx="3269103" cy="2958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69103" cy="295898"/>
            </a:xfrm>
            <a:custGeom>
              <a:avLst/>
              <a:gdLst/>
              <a:ahLst/>
              <a:cxnLst/>
              <a:rect l="l" t="t" r="r" b="b"/>
              <a:pathLst>
                <a:path w="3269103" h="295898">
                  <a:moveTo>
                    <a:pt x="3065903" y="0"/>
                  </a:moveTo>
                  <a:cubicBezTo>
                    <a:pt x="3178127" y="0"/>
                    <a:pt x="3269103" y="66239"/>
                    <a:pt x="3269103" y="147949"/>
                  </a:cubicBezTo>
                  <a:cubicBezTo>
                    <a:pt x="3269103" y="229659"/>
                    <a:pt x="3178127" y="295898"/>
                    <a:pt x="3065903" y="295898"/>
                  </a:cubicBezTo>
                  <a:lnTo>
                    <a:pt x="203200" y="295898"/>
                  </a:lnTo>
                  <a:cubicBezTo>
                    <a:pt x="90976" y="295898"/>
                    <a:pt x="0" y="229659"/>
                    <a:pt x="0" y="147949"/>
                  </a:cubicBezTo>
                  <a:cubicBezTo>
                    <a:pt x="0" y="6623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3E4EF">
                <a:alpha val="87843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269103" cy="314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23657" y="3586704"/>
            <a:ext cx="6752353" cy="711399"/>
            <a:chOff x="0" y="0"/>
            <a:chExt cx="2808564" cy="2958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08564" cy="295898"/>
            </a:xfrm>
            <a:custGeom>
              <a:avLst/>
              <a:gdLst/>
              <a:ahLst/>
              <a:cxnLst/>
              <a:rect l="l" t="t" r="r" b="b"/>
              <a:pathLst>
                <a:path w="2808564" h="295898">
                  <a:moveTo>
                    <a:pt x="2605364" y="0"/>
                  </a:moveTo>
                  <a:cubicBezTo>
                    <a:pt x="2717588" y="0"/>
                    <a:pt x="2808564" y="66239"/>
                    <a:pt x="2808564" y="147949"/>
                  </a:cubicBezTo>
                  <a:cubicBezTo>
                    <a:pt x="2808564" y="229659"/>
                    <a:pt x="2717588" y="295898"/>
                    <a:pt x="2605364" y="295898"/>
                  </a:cubicBezTo>
                  <a:lnTo>
                    <a:pt x="203200" y="295898"/>
                  </a:lnTo>
                  <a:cubicBezTo>
                    <a:pt x="90976" y="295898"/>
                    <a:pt x="0" y="229659"/>
                    <a:pt x="0" y="147949"/>
                  </a:cubicBezTo>
                  <a:cubicBezTo>
                    <a:pt x="0" y="6623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3E4EF">
                <a:alpha val="87843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2808564" cy="314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7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24358" y="4892925"/>
            <a:ext cx="14882087" cy="2765175"/>
          </a:xfrm>
          <a:custGeom>
            <a:avLst/>
            <a:gdLst/>
            <a:ahLst/>
            <a:cxnLst/>
            <a:rect l="l" t="t" r="r" b="b"/>
            <a:pathLst>
              <a:path w="14882087" h="2765175">
                <a:moveTo>
                  <a:pt x="0" y="0"/>
                </a:moveTo>
                <a:lnTo>
                  <a:pt x="14882087" y="0"/>
                </a:lnTo>
                <a:lnTo>
                  <a:pt x="14882087" y="2765176"/>
                </a:lnTo>
                <a:lnTo>
                  <a:pt x="0" y="27651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30" t="-1920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94493" y="2440270"/>
            <a:ext cx="1873366" cy="60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3"/>
              </a:lnSpc>
            </a:pPr>
            <a:r>
              <a:rPr lang="en-US" sz="299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Use: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63694" y="3710893"/>
            <a:ext cx="6862828" cy="39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43"/>
              </a:lnSpc>
            </a:pP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Loan Default Prediction Dataset-Kaggle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53882" y="3720418"/>
            <a:ext cx="8129218" cy="39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3"/>
              </a:lnSpc>
            </a:pP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The dataset contains: </a:t>
            </a:r>
            <a:r>
              <a:rPr lang="en-US" sz="2199" b="1" spc="129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255K </a:t>
            </a: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Rows| </a:t>
            </a:r>
            <a:r>
              <a:rPr lang="en-US" sz="2199" b="1" spc="129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18 </a:t>
            </a: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Columns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0943" y="9486900"/>
            <a:ext cx="9300439" cy="287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32"/>
              </a:lnSpc>
            </a:pPr>
            <a:r>
              <a:rPr lang="en-US" sz="1600" b="1" spc="94" dirty="0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Sources:</a:t>
            </a:r>
            <a:r>
              <a:rPr lang="en-US" sz="1600" spc="94" dirty="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spc="94" dirty="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  <a:hlinkClick r:id="rId14"/>
              </a:rPr>
              <a:t>https://www.kaggle.com/datasets/nikhil1e9/loan-default</a:t>
            </a:r>
            <a:endParaRPr lang="en-US" sz="1600" spc="94" dirty="0">
              <a:solidFill>
                <a:srgbClr val="1C1C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7561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60943" y="9486900"/>
            <a:ext cx="9300439" cy="287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32"/>
              </a:lnSpc>
            </a:pPr>
            <a:r>
              <a:rPr lang="en-US" sz="1600" b="1" spc="94" dirty="0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Sources:</a:t>
            </a:r>
            <a:r>
              <a:rPr lang="en-US" sz="1600" spc="94" dirty="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spc="94" dirty="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  <a:hlinkClick r:id="rId12"/>
              </a:rPr>
              <a:t>https://www.kaggle.com/datasets/nikhil1e9/loan-default</a:t>
            </a:r>
            <a:endParaRPr lang="en-US" sz="1600" spc="94" dirty="0">
              <a:solidFill>
                <a:srgbClr val="1C1C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9DF1AF-B03C-62B9-7669-D520FCDD89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2400" y="1521690"/>
            <a:ext cx="11179133" cy="6781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BB297-5D35-75AD-5EED-3642BBCDB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8F2BDE0-CDF4-1538-C672-8A6223E06483}"/>
              </a:ext>
            </a:extLst>
          </p:cNvPr>
          <p:cNvSpPr/>
          <p:nvPr/>
        </p:nvSpPr>
        <p:spPr>
          <a:xfrm flipH="1" flipV="1">
            <a:off x="952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C8952B7-FD13-0205-22F9-8768F1079556}"/>
              </a:ext>
            </a:extLst>
          </p:cNvPr>
          <p:cNvSpPr/>
          <p:nvPr/>
        </p:nvSpPr>
        <p:spPr>
          <a:xfrm>
            <a:off x="7613015" y="2396932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0" y="0"/>
                </a:lnTo>
                <a:lnTo>
                  <a:pt x="3061970" y="373003"/>
                </a:lnTo>
                <a:lnTo>
                  <a:pt x="0" y="373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5473A52-0CF1-2F9C-1113-4223810E1000}"/>
              </a:ext>
            </a:extLst>
          </p:cNvPr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0469AF5-3426-A0B5-F4A9-297AB90CB97A}"/>
              </a:ext>
            </a:extLst>
          </p:cNvPr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2B9637F-19B5-3DDA-45B9-BED73CC8B6D5}"/>
              </a:ext>
            </a:extLst>
          </p:cNvPr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DBEBFD5-5606-B12B-0111-1B3EF827951E}"/>
              </a:ext>
            </a:extLst>
          </p:cNvPr>
          <p:cNvSpPr txBox="1"/>
          <p:nvPr/>
        </p:nvSpPr>
        <p:spPr>
          <a:xfrm>
            <a:off x="4724400" y="4348430"/>
            <a:ext cx="9525000" cy="2066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7360"/>
              </a:lnSpc>
            </a:pPr>
            <a:r>
              <a:rPr lang="en-US" sz="12400" b="1" dirty="0">
                <a:solidFill>
                  <a:srgbClr val="3E6F9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 </a:t>
            </a: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67835A6-8815-CE3D-FC8C-5501E31F8341}"/>
              </a:ext>
            </a:extLst>
          </p:cNvPr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4AED91DC-59EC-4C12-C450-1E3FB3BE6E69}"/>
              </a:ext>
            </a:extLst>
          </p:cNvPr>
          <p:cNvSpPr/>
          <p:nvPr/>
        </p:nvSpPr>
        <p:spPr>
          <a:xfrm>
            <a:off x="7613015" y="7890068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0" y="0"/>
                </a:lnTo>
                <a:lnTo>
                  <a:pt x="3061970" y="373003"/>
                </a:lnTo>
                <a:lnTo>
                  <a:pt x="0" y="373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88471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8468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174268" y="1384968"/>
            <a:ext cx="10816446" cy="6421502"/>
          </a:xfrm>
          <a:custGeom>
            <a:avLst/>
            <a:gdLst/>
            <a:ahLst/>
            <a:cxnLst/>
            <a:rect l="l" t="t" r="r" b="b"/>
            <a:pathLst>
              <a:path w="10816446" h="6421502">
                <a:moveTo>
                  <a:pt x="0" y="0"/>
                </a:moveTo>
                <a:lnTo>
                  <a:pt x="10816446" y="0"/>
                </a:lnTo>
                <a:lnTo>
                  <a:pt x="10816446" y="6421501"/>
                </a:lnTo>
                <a:lnTo>
                  <a:pt x="0" y="64215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276" t="-2085" r="-972" b="-111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05681" y="8395298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“Business and auto loans are riskiest”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Business and auto loans make up the largest share of defaults, about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21%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, higher than home loans.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7561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87633" y="1384968"/>
            <a:ext cx="10712735" cy="6422503"/>
          </a:xfrm>
          <a:custGeom>
            <a:avLst/>
            <a:gdLst/>
            <a:ahLst/>
            <a:cxnLst/>
            <a:rect l="l" t="t" r="r" b="b"/>
            <a:pathLst>
              <a:path w="10712735" h="6422503">
                <a:moveTo>
                  <a:pt x="0" y="0"/>
                </a:moveTo>
                <a:lnTo>
                  <a:pt x="10712734" y="0"/>
                </a:lnTo>
                <a:lnTo>
                  <a:pt x="10712734" y="6422503"/>
                </a:lnTo>
                <a:lnTo>
                  <a:pt x="0" y="642250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063" t="-1793" r="-1518" b="-264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19599" y="8279660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“More credit lines, more payment risk”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Defaults rise as credit lines increase, from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23%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at one line to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28%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at four lines.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708</Words>
  <Application>Microsoft Office PowerPoint</Application>
  <PresentationFormat>Custom</PresentationFormat>
  <Paragraphs>100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Montserrat</vt:lpstr>
      <vt:lpstr>Calibri</vt:lpstr>
      <vt:lpstr>Montserrat Heavy</vt:lpstr>
      <vt:lpstr>Montserrat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 Project-II Brief Presentation</dc:title>
  <cp:lastModifiedBy>ALI RAZA</cp:lastModifiedBy>
  <cp:revision>13</cp:revision>
  <dcterms:created xsi:type="dcterms:W3CDTF">2006-08-16T00:00:00Z</dcterms:created>
  <dcterms:modified xsi:type="dcterms:W3CDTF">2025-12-21T07:20:09Z</dcterms:modified>
  <dc:identifier>DAG5WSQXCtw</dc:identifier>
</cp:coreProperties>
</file>